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chivo Black" charset="1" panose="020B0A03020202020B04"/>
      <p:regular r:id="rId10"/>
    </p:embeddedFont>
    <p:embeddedFont>
      <p:font typeface="Bobby Jones Soft" charset="1" panose="00000000000000000000"/>
      <p:regular r:id="rId11"/>
    </p:embeddedFont>
    <p:embeddedFont>
      <p:font typeface="Doublebass" charset="1" panose="02000506000000020004"/>
      <p:regular r:id="rId12"/>
    </p:embeddedFont>
    <p:embeddedFont>
      <p:font typeface="Doublebass Bold" charset="1" panose="02000506000000020004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22" Target="slides/slide9.xml" Type="http://schemas.openxmlformats.org/officeDocument/2006/relationships/slide"/><Relationship Id="rId23" Target="slides/slide10.xml" Type="http://schemas.openxmlformats.org/officeDocument/2006/relationships/slide"/><Relationship Id="rId24" Target="slides/slide11.xml" Type="http://schemas.openxmlformats.org/officeDocument/2006/relationships/slide"/><Relationship Id="rId25" Target="slides/slide12.xml" Type="http://schemas.openxmlformats.org/officeDocument/2006/relationships/slide"/><Relationship Id="rId26" Target="slides/slide13.xml" Type="http://schemas.openxmlformats.org/officeDocument/2006/relationships/slide"/><Relationship Id="rId27" Target="slides/slide14.xml" Type="http://schemas.openxmlformats.org/officeDocument/2006/relationships/slide"/><Relationship Id="rId28" Target="slides/slide15.xml" Type="http://schemas.openxmlformats.org/officeDocument/2006/relationships/slide"/><Relationship Id="rId29" Target="slides/slide16.xml" Type="http://schemas.openxmlformats.org/officeDocument/2006/relationships/slide"/><Relationship Id="rId3" Target="viewProps.xml" Type="http://schemas.openxmlformats.org/officeDocument/2006/relationships/viewProps"/><Relationship Id="rId30" Target="slides/slide17.xml" Type="http://schemas.openxmlformats.org/officeDocument/2006/relationships/slide"/><Relationship Id="rId31" Target="slides/slide18.xml" Type="http://schemas.openxmlformats.org/officeDocument/2006/relationships/slide"/><Relationship Id="rId32" Target="slides/slide19.xml" Type="http://schemas.openxmlformats.org/officeDocument/2006/relationships/slide"/><Relationship Id="rId33" Target="slides/slide20.xml" Type="http://schemas.openxmlformats.org/officeDocument/2006/relationships/slide"/><Relationship Id="rId34" Target="slides/slide21.xml" Type="http://schemas.openxmlformats.org/officeDocument/2006/relationships/slide"/><Relationship Id="rId35" Target="slides/slide22.xml" Type="http://schemas.openxmlformats.org/officeDocument/2006/relationships/slide"/><Relationship Id="rId36" Target="slides/slide23.xml" Type="http://schemas.openxmlformats.org/officeDocument/2006/relationships/slide"/><Relationship Id="rId37" Target="slides/slide24.xml" Type="http://schemas.openxmlformats.org/officeDocument/2006/relationships/slide"/><Relationship Id="rId38" Target="slides/slide25.xml" Type="http://schemas.openxmlformats.org/officeDocument/2006/relationships/slide"/><Relationship Id="rId39" Target="slides/slide26.xml" Type="http://schemas.openxmlformats.org/officeDocument/2006/relationships/slide"/><Relationship Id="rId4" Target="theme/theme1.xml" Type="http://schemas.openxmlformats.org/officeDocument/2006/relationships/theme"/><Relationship Id="rId40" Target="slides/slide27.xml" Type="http://schemas.openxmlformats.org/officeDocument/2006/relationships/slide"/><Relationship Id="rId41" Target="slides/slide28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3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4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29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32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35.jpe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36.jpe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7.jpe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8.jpe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41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42.jpe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43.jpe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44.jpe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45.png" Type="http://schemas.openxmlformats.org/officeDocument/2006/relationships/image"/><Relationship Id="rId6" Target="../media/image46.svg" Type="http://schemas.openxmlformats.org/officeDocument/2006/relationships/image"/><Relationship Id="rId7" Target="../media/image47.jpe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8.png" Type="http://schemas.openxmlformats.org/officeDocument/2006/relationships/image"/><Relationship Id="rId4" Target="../media/image49.svg" Type="http://schemas.openxmlformats.org/officeDocument/2006/relationships/image"/><Relationship Id="rId5" Target="../media/image45.png" Type="http://schemas.openxmlformats.org/officeDocument/2006/relationships/image"/><Relationship Id="rId6" Target="../media/image46.svg" Type="http://schemas.openxmlformats.org/officeDocument/2006/relationships/image"/><Relationship Id="rId7" Target="../media/image50.jpe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51.jpe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52.jpe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53.png" Type="http://schemas.openxmlformats.org/officeDocument/2006/relationships/image"/><Relationship Id="rId4" Target="../media/image54.svg" Type="http://schemas.openxmlformats.org/officeDocument/2006/relationships/image"/><Relationship Id="rId5" Target="../media/image55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5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8000"/>
          </a:blip>
          <a:srcRect l="16666" t="21875" r="16666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736140" y="217198"/>
            <a:ext cx="11188101" cy="1603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43"/>
              </a:lnSpc>
            </a:pPr>
            <a:r>
              <a:rPr lang="en-US" sz="10456" spc="1693">
                <a:solidFill>
                  <a:srgbClr val="023276"/>
                </a:solidFill>
                <a:latin typeface="Bobby Jones Soft"/>
              </a:rPr>
              <a:t>GEne anlysis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12252">
            <a:off x="-409561" y="-1152662"/>
            <a:ext cx="4227124" cy="5010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511096">
            <a:off x="14896797" y="470440"/>
            <a:ext cx="2967040" cy="2406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511096">
            <a:off x="158746" y="7756677"/>
            <a:ext cx="2967040" cy="240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12252">
            <a:off x="14104004" y="5824540"/>
            <a:ext cx="4781294" cy="566748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rcRect l="0" t="16805" r="0" b="2078"/>
          <a:stretch>
            <a:fillRect/>
          </a:stretch>
        </p:blipFill>
        <p:spPr>
          <a:xfrm flipH="false" flipV="false" rot="0">
            <a:off x="3549949" y="2129667"/>
            <a:ext cx="10056344" cy="81573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8000"/>
          </a:blip>
          <a:srcRect l="16666" t="21875" r="16666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638428">
            <a:off x="15293882" y="-187472"/>
            <a:ext cx="3234328" cy="314611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973327">
            <a:off x="93950" y="147753"/>
            <a:ext cx="2497338" cy="202511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2059" r="0" b="2059"/>
          <a:stretch>
            <a:fillRect/>
          </a:stretch>
        </p:blipFill>
        <p:spPr>
          <a:xfrm flipH="false" flipV="false" rot="0">
            <a:off x="1823879" y="2363402"/>
            <a:ext cx="14128218" cy="762103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084574" y="-9525"/>
            <a:ext cx="7001709" cy="1306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82"/>
              </a:lnSpc>
              <a:spcBef>
                <a:spcPct val="0"/>
              </a:spcBef>
            </a:pPr>
            <a:r>
              <a:rPr lang="en-US" sz="8557" spc="1386">
                <a:solidFill>
                  <a:srgbClr val="023276"/>
                </a:solidFill>
                <a:latin typeface="Bobby Jones Soft"/>
              </a:rPr>
              <a:t>Login frist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8000"/>
          </a:blip>
          <a:srcRect l="16666" t="21875" r="16666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69516" y="-645275"/>
            <a:ext cx="2796432" cy="254729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406298">
            <a:off x="16569219" y="-290504"/>
            <a:ext cx="2477664" cy="225692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4587299">
            <a:off x="20626" y="2223053"/>
            <a:ext cx="1828210" cy="148251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81623">
            <a:off x="14443463" y="96704"/>
            <a:ext cx="1828210" cy="148251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6251" r="0" b="1869"/>
          <a:stretch>
            <a:fillRect/>
          </a:stretch>
        </p:blipFill>
        <p:spPr>
          <a:xfrm flipH="false" flipV="false" rot="0">
            <a:off x="2009104" y="1902020"/>
            <a:ext cx="15088055" cy="858807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8000"/>
          </a:blip>
          <a:srcRect l="16666" t="21875" r="16666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685278">
            <a:off x="15460456" y="-499707"/>
            <a:ext cx="6288078" cy="554494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56076">
            <a:off x="-2474879" y="6125437"/>
            <a:ext cx="7007158" cy="681605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7406" t="0" r="7406" b="0"/>
          <a:stretch>
            <a:fillRect/>
          </a:stretch>
        </p:blipFill>
        <p:spPr>
          <a:xfrm flipH="false" flipV="false" rot="0">
            <a:off x="3044088" y="2272764"/>
            <a:ext cx="12675841" cy="62403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8000"/>
          </a:blip>
          <a:srcRect l="16666" t="21875" r="16666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51696">
            <a:off x="16288076" y="6685592"/>
            <a:ext cx="2888996" cy="372119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06943">
            <a:off x="-518912" y="-167665"/>
            <a:ext cx="3095223" cy="312936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705" t="0" r="705" b="6148"/>
          <a:stretch>
            <a:fillRect/>
          </a:stretch>
        </p:blipFill>
        <p:spPr>
          <a:xfrm flipH="false" flipV="false" rot="0">
            <a:off x="1377808" y="2247588"/>
            <a:ext cx="14847222" cy="828118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8000"/>
          </a:blip>
          <a:srcRect l="16666" t="21875" r="16666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274659" y="4452304"/>
            <a:ext cx="11347879" cy="2043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5982"/>
              </a:lnSpc>
            </a:pPr>
            <a:r>
              <a:rPr lang="en-US" sz="13100" spc="720">
                <a:solidFill>
                  <a:srgbClr val="023276"/>
                </a:solidFill>
                <a:latin typeface="Bobby Jones Soft"/>
              </a:rPr>
              <a:t>FUNCTIONS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556660">
            <a:off x="11683126" y="596968"/>
            <a:ext cx="4227390" cy="342802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25658">
            <a:off x="7895331" y="8750304"/>
            <a:ext cx="2497338" cy="202511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12252">
            <a:off x="11777030" y="3122798"/>
            <a:ext cx="7135290" cy="8457779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2274659" y="1572480"/>
            <a:ext cx="2951277" cy="2506129"/>
            <a:chOff x="0" y="0"/>
            <a:chExt cx="3935035" cy="3341505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3935035" cy="3341505"/>
              <a:chOff x="0" y="0"/>
              <a:chExt cx="1042015" cy="884845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>
                <a:off x="31750" y="31750"/>
                <a:ext cx="978515" cy="821345"/>
              </a:xfrm>
              <a:custGeom>
                <a:avLst/>
                <a:gdLst/>
                <a:ahLst/>
                <a:cxnLst/>
                <a:rect r="r" b="b" t="t" l="l"/>
                <a:pathLst>
                  <a:path h="821345" w="978515">
                    <a:moveTo>
                      <a:pt x="885805" y="821345"/>
                    </a:moveTo>
                    <a:lnTo>
                      <a:pt x="92710" y="821345"/>
                    </a:lnTo>
                    <a:cubicBezTo>
                      <a:pt x="41910" y="821345"/>
                      <a:pt x="0" y="779435"/>
                      <a:pt x="0" y="72863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4535" y="0"/>
                    </a:lnTo>
                    <a:cubicBezTo>
                      <a:pt x="935335" y="0"/>
                      <a:pt x="977245" y="41910"/>
                      <a:pt x="977245" y="92710"/>
                    </a:cubicBezTo>
                    <a:lnTo>
                      <a:pt x="977245" y="727365"/>
                    </a:lnTo>
                    <a:cubicBezTo>
                      <a:pt x="978515" y="779435"/>
                      <a:pt x="936605" y="821345"/>
                      <a:pt x="885805" y="82134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>
                <a:off x="0" y="0"/>
                <a:ext cx="1042015" cy="884845"/>
              </a:xfrm>
              <a:custGeom>
                <a:avLst/>
                <a:gdLst/>
                <a:ahLst/>
                <a:cxnLst/>
                <a:rect r="r" b="b" t="t" l="l"/>
                <a:pathLst>
                  <a:path h="884845" w="1042015">
                    <a:moveTo>
                      <a:pt x="917555" y="59690"/>
                    </a:moveTo>
                    <a:cubicBezTo>
                      <a:pt x="953115" y="59690"/>
                      <a:pt x="982325" y="88900"/>
                      <a:pt x="982325" y="124460"/>
                    </a:cubicBezTo>
                    <a:lnTo>
                      <a:pt x="982325" y="760385"/>
                    </a:lnTo>
                    <a:cubicBezTo>
                      <a:pt x="982325" y="795945"/>
                      <a:pt x="953115" y="825155"/>
                      <a:pt x="917555" y="825155"/>
                    </a:cubicBezTo>
                    <a:lnTo>
                      <a:pt x="124460" y="825155"/>
                    </a:lnTo>
                    <a:cubicBezTo>
                      <a:pt x="88900" y="825155"/>
                      <a:pt x="59690" y="795945"/>
                      <a:pt x="59690" y="76038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7555" y="59690"/>
                    </a:lnTo>
                    <a:moveTo>
                      <a:pt x="917555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760385"/>
                    </a:lnTo>
                    <a:cubicBezTo>
                      <a:pt x="0" y="828965"/>
                      <a:pt x="55880" y="884845"/>
                      <a:pt x="124460" y="884845"/>
                    </a:cubicBezTo>
                    <a:lnTo>
                      <a:pt x="917555" y="884845"/>
                    </a:lnTo>
                    <a:cubicBezTo>
                      <a:pt x="986135" y="884845"/>
                      <a:pt x="1042015" y="828965"/>
                      <a:pt x="1042015" y="760385"/>
                    </a:cubicBezTo>
                    <a:lnTo>
                      <a:pt x="1042015" y="124460"/>
                    </a:lnTo>
                    <a:cubicBezTo>
                      <a:pt x="1042015" y="55880"/>
                      <a:pt x="986135" y="0"/>
                      <a:pt x="917555" y="0"/>
                    </a:cubicBezTo>
                    <a:close/>
                  </a:path>
                </a:pathLst>
              </a:custGeom>
              <a:solidFill>
                <a:srgbClr val="59C0E4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0" y="726443"/>
              <a:ext cx="3935035" cy="25927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196"/>
                </a:lnSpc>
              </a:pPr>
              <a:r>
                <a:rPr lang="en-US" sz="14196" spc="1447">
                  <a:solidFill>
                    <a:srgbClr val="023276"/>
                  </a:solidFill>
                  <a:latin typeface="Doublebass"/>
                </a:rPr>
                <a:t>02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8000"/>
          </a:blip>
          <a:srcRect l="16666" t="21875" r="16666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493620" y="-1316234"/>
            <a:ext cx="5044641" cy="399902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788076" y="2441170"/>
            <a:ext cx="15020662" cy="760421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268705" y="673753"/>
            <a:ext cx="4324348" cy="1305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75"/>
              </a:lnSpc>
              <a:spcBef>
                <a:spcPct val="0"/>
              </a:spcBef>
            </a:pPr>
            <a:r>
              <a:rPr lang="en-US" sz="8551" spc="1385">
                <a:solidFill>
                  <a:srgbClr val="023276"/>
                </a:solidFill>
                <a:latin typeface="Bobby Jones Soft"/>
              </a:rPr>
              <a:t>1-kmer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8000"/>
          </a:blip>
          <a:srcRect l="16666" t="21875" r="16666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493620" y="-1316234"/>
            <a:ext cx="5044641" cy="399902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3253552" y="2208024"/>
            <a:ext cx="13084230" cy="661571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72105" y="673753"/>
            <a:ext cx="10538463" cy="1305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75"/>
              </a:lnSpc>
              <a:spcBef>
                <a:spcPct val="0"/>
              </a:spcBef>
            </a:pPr>
            <a:r>
              <a:rPr lang="en-US" sz="8551" spc="1385">
                <a:solidFill>
                  <a:srgbClr val="023276"/>
                </a:solidFill>
                <a:latin typeface="Bobby Jones Soft"/>
              </a:rPr>
              <a:t>1-kmer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8000"/>
          </a:blip>
          <a:srcRect l="16666" t="21875" r="16666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4896653">
            <a:off x="15766387" y="949803"/>
            <a:ext cx="2161186" cy="175252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973327">
            <a:off x="-219969" y="493094"/>
            <a:ext cx="2497338" cy="202511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4593" r="0" b="4593"/>
          <a:stretch>
            <a:fillRect/>
          </a:stretch>
        </p:blipFill>
        <p:spPr>
          <a:xfrm flipH="false" flipV="false" rot="0">
            <a:off x="2438968" y="3022939"/>
            <a:ext cx="14972595" cy="679847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062919" y="1019175"/>
            <a:ext cx="8901875" cy="959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7"/>
              </a:lnSpc>
              <a:spcBef>
                <a:spcPct val="0"/>
              </a:spcBef>
            </a:pPr>
            <a:r>
              <a:rPr lang="en-US" sz="6266" spc="1015">
                <a:solidFill>
                  <a:srgbClr val="023276"/>
                </a:solidFill>
                <a:latin typeface="Bobby Jones Soft"/>
              </a:rPr>
              <a:t>2-transcription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8000"/>
          </a:blip>
          <a:srcRect l="16666" t="21875" r="16666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4896653">
            <a:off x="16509947" y="320610"/>
            <a:ext cx="2161186" cy="175252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973327">
            <a:off x="-219969" y="493094"/>
            <a:ext cx="2497338" cy="202511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3062919" y="2540465"/>
            <a:ext cx="14527621" cy="722749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062919" y="1019175"/>
            <a:ext cx="8901875" cy="959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7"/>
              </a:lnSpc>
              <a:spcBef>
                <a:spcPct val="0"/>
              </a:spcBef>
            </a:pPr>
            <a:r>
              <a:rPr lang="en-US" sz="6266" spc="1015">
                <a:solidFill>
                  <a:srgbClr val="023276"/>
                </a:solidFill>
                <a:latin typeface="Bobby Jones Soft"/>
              </a:rPr>
              <a:t>2-transcription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8000"/>
          </a:blip>
          <a:srcRect l="16666" t="21875" r="16666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59577">
            <a:off x="1028700" y="707635"/>
            <a:ext cx="1858266" cy="146634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43305">
            <a:off x="15979756" y="1001120"/>
            <a:ext cx="1858266" cy="146634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6833" r="0" b="6833"/>
          <a:stretch>
            <a:fillRect/>
          </a:stretch>
        </p:blipFill>
        <p:spPr>
          <a:xfrm flipH="false" flipV="false" rot="0">
            <a:off x="1957833" y="3079852"/>
            <a:ext cx="15155602" cy="650122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443754" y="831539"/>
            <a:ext cx="10408177" cy="970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35"/>
              </a:lnSpc>
              <a:spcBef>
                <a:spcPct val="0"/>
              </a:spcBef>
            </a:pPr>
            <a:r>
              <a:rPr lang="en-US" sz="6332" spc="1025">
                <a:solidFill>
                  <a:srgbClr val="023276"/>
                </a:solidFill>
                <a:latin typeface="Bobby Jones Soft"/>
              </a:rPr>
              <a:t>3-translation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8000"/>
          </a:blip>
          <a:srcRect l="16666" t="21875" r="16666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12252">
            <a:off x="-382606" y="-1170992"/>
            <a:ext cx="4023858" cy="476966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12252">
            <a:off x="15482737" y="6684729"/>
            <a:ext cx="3553125" cy="421167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39643" y="6346559"/>
            <a:ext cx="5377677" cy="645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7"/>
              </a:lnSpc>
              <a:spcBef>
                <a:spcPct val="0"/>
              </a:spcBef>
            </a:pPr>
            <a:r>
              <a:rPr lang="en-US" sz="4190" spc="678">
                <a:solidFill>
                  <a:srgbClr val="0F4FAA"/>
                </a:solidFill>
                <a:latin typeface="Archivo Black"/>
              </a:rPr>
              <a:t>Amr Hosny Eid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1652545" y="4061194"/>
            <a:ext cx="7169866" cy="8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8"/>
              </a:lnSpc>
              <a:spcBef>
                <a:spcPct val="0"/>
              </a:spcBef>
            </a:pPr>
            <a:r>
              <a:rPr lang="en-US" sz="5587" spc="905">
                <a:solidFill>
                  <a:srgbClr val="0F4FAA"/>
                </a:solidFill>
                <a:latin typeface="Archivo Black"/>
              </a:rPr>
              <a:t>Names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93630" y="3920878"/>
            <a:ext cx="5306165" cy="941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7"/>
              </a:lnSpc>
              <a:spcBef>
                <a:spcPct val="0"/>
              </a:spcBef>
            </a:pPr>
            <a:r>
              <a:rPr lang="en-US" sz="6266" spc="1015">
                <a:solidFill>
                  <a:srgbClr val="0F4FAA"/>
                </a:solidFill>
                <a:latin typeface="Archivo Black"/>
              </a:rPr>
              <a:t>ID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7932" y="5309044"/>
            <a:ext cx="9494288" cy="637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4"/>
              </a:lnSpc>
              <a:spcBef>
                <a:spcPct val="0"/>
              </a:spcBef>
            </a:pPr>
            <a:r>
              <a:rPr lang="en-US" sz="4138" spc="670">
                <a:solidFill>
                  <a:srgbClr val="0F4FAA"/>
                </a:solidFill>
                <a:latin typeface="Archivo Black"/>
              </a:rPr>
              <a:t>Abdallah Osama Mohamed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676913" y="7377803"/>
            <a:ext cx="8587327" cy="653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76"/>
              </a:lnSpc>
              <a:spcBef>
                <a:spcPct val="0"/>
              </a:spcBef>
            </a:pPr>
            <a:r>
              <a:rPr lang="en-US" sz="4265" spc="691">
                <a:solidFill>
                  <a:srgbClr val="0F4FAA"/>
                </a:solidFill>
                <a:latin typeface="Archivo Black"/>
              </a:rPr>
              <a:t>Hadeel Salim Attia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1358730" y="8421446"/>
            <a:ext cx="8374423" cy="637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  <a:spcBef>
                <a:spcPct val="0"/>
              </a:spcBef>
            </a:pPr>
            <a:r>
              <a:rPr lang="en-US" sz="4160" spc="673">
                <a:solidFill>
                  <a:srgbClr val="0F4FAA"/>
                </a:solidFill>
                <a:latin typeface="Archivo Black"/>
              </a:rPr>
              <a:t>Ahmed Ramdan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009891" y="8343098"/>
            <a:ext cx="4376539" cy="793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1"/>
              </a:lnSpc>
              <a:spcBef>
                <a:spcPct val="0"/>
              </a:spcBef>
            </a:pPr>
            <a:r>
              <a:rPr lang="en-US" sz="5168" spc="837">
                <a:solidFill>
                  <a:srgbClr val="0F4FAA"/>
                </a:solidFill>
                <a:latin typeface="Archivo Black"/>
              </a:rPr>
              <a:t>20198116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04152" y="7391653"/>
            <a:ext cx="4077655" cy="730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1"/>
              </a:lnSpc>
              <a:spcBef>
                <a:spcPct val="0"/>
              </a:spcBef>
            </a:pPr>
            <a:r>
              <a:rPr lang="en-US" sz="4815" spc="780">
                <a:solidFill>
                  <a:srgbClr val="0F4FAA"/>
                </a:solidFill>
                <a:latin typeface="Archivo Black"/>
              </a:rPr>
              <a:t>20198097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09891" y="6356084"/>
            <a:ext cx="4077655" cy="730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1"/>
              </a:lnSpc>
              <a:spcBef>
                <a:spcPct val="0"/>
              </a:spcBef>
            </a:pPr>
            <a:r>
              <a:rPr lang="en-US" sz="4815" spc="780">
                <a:solidFill>
                  <a:srgbClr val="0F4FAA"/>
                </a:solidFill>
                <a:latin typeface="Archivo Black"/>
              </a:rPr>
              <a:t>20198059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004152" y="5319487"/>
            <a:ext cx="4083394" cy="731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sz="4822" spc="781">
                <a:solidFill>
                  <a:srgbClr val="0F4FAA"/>
                </a:solidFill>
                <a:latin typeface="Archivo Black"/>
              </a:rPr>
              <a:t>20198053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8000"/>
          </a:blip>
          <a:srcRect l="16666" t="21875" r="16666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59577">
            <a:off x="1028700" y="707635"/>
            <a:ext cx="1858266" cy="146634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43305">
            <a:off x="15979756" y="1001120"/>
            <a:ext cx="1858266" cy="146634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251474" y="2627517"/>
            <a:ext cx="14657415" cy="7374512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443754" y="831539"/>
            <a:ext cx="10408177" cy="970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35"/>
              </a:lnSpc>
              <a:spcBef>
                <a:spcPct val="0"/>
              </a:spcBef>
            </a:pPr>
            <a:r>
              <a:rPr lang="en-US" sz="6332" spc="1025">
                <a:solidFill>
                  <a:srgbClr val="023276"/>
                </a:solidFill>
                <a:latin typeface="Bobby Jones Soft"/>
              </a:rPr>
              <a:t>3-translation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8000"/>
          </a:blip>
          <a:srcRect l="16666" t="21875" r="16666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455642" y="0"/>
            <a:ext cx="2796432" cy="254729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406298">
            <a:off x="172593" y="8129836"/>
            <a:ext cx="2477664" cy="225692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662555">
            <a:off x="1049326" y="743750"/>
            <a:ext cx="1828210" cy="148251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81623">
            <a:off x="15939753" y="8517044"/>
            <a:ext cx="1828210" cy="148251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2383715" y="2483219"/>
            <a:ext cx="13844354" cy="6775081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383715" y="798246"/>
            <a:ext cx="12083581" cy="950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8"/>
              </a:lnSpc>
              <a:spcBef>
                <a:spcPct val="0"/>
              </a:spcBef>
            </a:pPr>
            <a:r>
              <a:rPr lang="en-US" sz="6225" spc="1008">
                <a:solidFill>
                  <a:srgbClr val="023276"/>
                </a:solidFill>
                <a:latin typeface="Bobby Jones Soft"/>
              </a:rPr>
              <a:t>4-GC content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8000"/>
          </a:blip>
          <a:srcRect l="16666" t="21875" r="16666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41833" y="0"/>
            <a:ext cx="2796432" cy="254729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406298">
            <a:off x="-20164" y="8129836"/>
            <a:ext cx="2477664" cy="225692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662555">
            <a:off x="304563" y="532391"/>
            <a:ext cx="1828210" cy="148251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81623">
            <a:off x="15939753" y="8517044"/>
            <a:ext cx="1828210" cy="148251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2137522" y="2303781"/>
            <a:ext cx="13934829" cy="6958705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383715" y="798246"/>
            <a:ext cx="12083581" cy="950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8"/>
              </a:lnSpc>
              <a:spcBef>
                <a:spcPct val="0"/>
              </a:spcBef>
            </a:pPr>
            <a:r>
              <a:rPr lang="en-US" sz="6225" spc="1008">
                <a:solidFill>
                  <a:srgbClr val="023276"/>
                </a:solidFill>
                <a:latin typeface="Bobby Jones Soft"/>
              </a:rPr>
              <a:t>4-GC content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8000"/>
          </a:blip>
          <a:srcRect l="16666" t="21875" r="16666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9918687">
            <a:off x="16157720" y="231022"/>
            <a:ext cx="2064592" cy="188065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16735">
            <a:off x="248761" y="-9108"/>
            <a:ext cx="2145498" cy="195435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2010601" y="2726705"/>
            <a:ext cx="15248699" cy="774824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-2137158" y="712787"/>
            <a:ext cx="21256369" cy="952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91"/>
              </a:lnSpc>
              <a:spcBef>
                <a:spcPct val="0"/>
              </a:spcBef>
            </a:pPr>
            <a:r>
              <a:rPr lang="en-US" sz="6211" spc="1006">
                <a:solidFill>
                  <a:srgbClr val="023276"/>
                </a:solidFill>
                <a:latin typeface="Bobby Jones Soft"/>
              </a:rPr>
              <a:t>5-Reverse complement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8000"/>
          </a:blip>
          <a:srcRect l="16666" t="21875" r="16666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9918687">
            <a:off x="16157720" y="231022"/>
            <a:ext cx="2064592" cy="188065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16735">
            <a:off x="248761" y="-9108"/>
            <a:ext cx="2145498" cy="195435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526122" y="2120984"/>
            <a:ext cx="15235757" cy="780832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-2137158" y="712787"/>
            <a:ext cx="21256369" cy="952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91"/>
              </a:lnSpc>
              <a:spcBef>
                <a:spcPct val="0"/>
              </a:spcBef>
            </a:pPr>
            <a:r>
              <a:rPr lang="en-US" sz="6211" spc="1006">
                <a:solidFill>
                  <a:srgbClr val="023276"/>
                </a:solidFill>
                <a:latin typeface="Bobby Jones Soft"/>
              </a:rPr>
              <a:t>5-Reverse complement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8000"/>
          </a:blip>
          <a:srcRect l="16666" t="21875" r="16666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685278">
            <a:off x="14381055" y="-716588"/>
            <a:ext cx="5045033" cy="444880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56076">
            <a:off x="-1571350" y="6198003"/>
            <a:ext cx="5581495" cy="542927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2927719" y="2147640"/>
            <a:ext cx="13847742" cy="6932526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075220" y="543708"/>
            <a:ext cx="10857498" cy="960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7"/>
              </a:lnSpc>
              <a:spcBef>
                <a:spcPct val="0"/>
              </a:spcBef>
            </a:pPr>
            <a:r>
              <a:rPr lang="en-US" sz="6266" spc="1015">
                <a:solidFill>
                  <a:srgbClr val="023276"/>
                </a:solidFill>
                <a:latin typeface="Bobby Jones Soft"/>
              </a:rPr>
              <a:t>6-Stop codon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8000"/>
          </a:blip>
          <a:srcRect l="16666" t="21875" r="16666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274659" y="4452304"/>
            <a:ext cx="9584858" cy="3446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499"/>
              </a:lnSpc>
            </a:pPr>
            <a:r>
              <a:rPr lang="en-US" sz="11064" spc="608">
                <a:solidFill>
                  <a:srgbClr val="023276"/>
                </a:solidFill>
                <a:latin typeface="Bobby Jones Soft"/>
              </a:rPr>
              <a:t>DATABASE CAPTURE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556660">
            <a:off x="11683126" y="596968"/>
            <a:ext cx="4227390" cy="342802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25658">
            <a:off x="7895331" y="8750304"/>
            <a:ext cx="2497338" cy="202511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12252">
            <a:off x="11777030" y="3122798"/>
            <a:ext cx="7135290" cy="8457779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2274659" y="1572480"/>
            <a:ext cx="2951277" cy="2506129"/>
            <a:chOff x="0" y="0"/>
            <a:chExt cx="3935035" cy="3341505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3935035" cy="3341505"/>
              <a:chOff x="0" y="0"/>
              <a:chExt cx="1042015" cy="884845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>
                <a:off x="31750" y="31750"/>
                <a:ext cx="978515" cy="821345"/>
              </a:xfrm>
              <a:custGeom>
                <a:avLst/>
                <a:gdLst/>
                <a:ahLst/>
                <a:cxnLst/>
                <a:rect r="r" b="b" t="t" l="l"/>
                <a:pathLst>
                  <a:path h="821345" w="978515">
                    <a:moveTo>
                      <a:pt x="885805" y="821345"/>
                    </a:moveTo>
                    <a:lnTo>
                      <a:pt x="92710" y="821345"/>
                    </a:lnTo>
                    <a:cubicBezTo>
                      <a:pt x="41910" y="821345"/>
                      <a:pt x="0" y="779435"/>
                      <a:pt x="0" y="72863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4535" y="0"/>
                    </a:lnTo>
                    <a:cubicBezTo>
                      <a:pt x="935335" y="0"/>
                      <a:pt x="977245" y="41910"/>
                      <a:pt x="977245" y="92710"/>
                    </a:cubicBezTo>
                    <a:lnTo>
                      <a:pt x="977245" y="727365"/>
                    </a:lnTo>
                    <a:cubicBezTo>
                      <a:pt x="978515" y="779435"/>
                      <a:pt x="936605" y="821345"/>
                      <a:pt x="885805" y="82134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>
                <a:off x="0" y="0"/>
                <a:ext cx="1042015" cy="884845"/>
              </a:xfrm>
              <a:custGeom>
                <a:avLst/>
                <a:gdLst/>
                <a:ahLst/>
                <a:cxnLst/>
                <a:rect r="r" b="b" t="t" l="l"/>
                <a:pathLst>
                  <a:path h="884845" w="1042015">
                    <a:moveTo>
                      <a:pt x="917555" y="59690"/>
                    </a:moveTo>
                    <a:cubicBezTo>
                      <a:pt x="953115" y="59690"/>
                      <a:pt x="982325" y="88900"/>
                      <a:pt x="982325" y="124460"/>
                    </a:cubicBezTo>
                    <a:lnTo>
                      <a:pt x="982325" y="760385"/>
                    </a:lnTo>
                    <a:cubicBezTo>
                      <a:pt x="982325" y="795945"/>
                      <a:pt x="953115" y="825155"/>
                      <a:pt x="917555" y="825155"/>
                    </a:cubicBezTo>
                    <a:lnTo>
                      <a:pt x="124460" y="825155"/>
                    </a:lnTo>
                    <a:cubicBezTo>
                      <a:pt x="88900" y="825155"/>
                      <a:pt x="59690" y="795945"/>
                      <a:pt x="59690" y="76038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7555" y="59690"/>
                    </a:lnTo>
                    <a:moveTo>
                      <a:pt x="917555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760385"/>
                    </a:lnTo>
                    <a:cubicBezTo>
                      <a:pt x="0" y="828965"/>
                      <a:pt x="55880" y="884845"/>
                      <a:pt x="124460" y="884845"/>
                    </a:cubicBezTo>
                    <a:lnTo>
                      <a:pt x="917555" y="884845"/>
                    </a:lnTo>
                    <a:cubicBezTo>
                      <a:pt x="986135" y="884845"/>
                      <a:pt x="1042015" y="828965"/>
                      <a:pt x="1042015" y="760385"/>
                    </a:cubicBezTo>
                    <a:lnTo>
                      <a:pt x="1042015" y="124460"/>
                    </a:lnTo>
                    <a:cubicBezTo>
                      <a:pt x="1042015" y="55880"/>
                      <a:pt x="986135" y="0"/>
                      <a:pt x="917555" y="0"/>
                    </a:cubicBezTo>
                    <a:close/>
                  </a:path>
                </a:pathLst>
              </a:custGeom>
              <a:solidFill>
                <a:srgbClr val="59C0E4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0" y="726443"/>
              <a:ext cx="3935035" cy="25927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196"/>
                </a:lnSpc>
              </a:pPr>
              <a:r>
                <a:rPr lang="en-US" sz="14196" spc="1447">
                  <a:solidFill>
                    <a:srgbClr val="023276"/>
                  </a:solidFill>
                  <a:latin typeface="Doublebass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8000"/>
          </a:blip>
          <a:srcRect l="16666" t="21875" r="16666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51696">
            <a:off x="15543731" y="6946308"/>
            <a:ext cx="2401643" cy="309345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37892" y="8655950"/>
            <a:ext cx="2333184" cy="1892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true" flipV="false" rot="-1471906">
            <a:off x="15775780" y="-27937"/>
            <a:ext cx="2967040" cy="24060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206943">
            <a:off x="-165893" y="-30171"/>
            <a:ext cx="3539605" cy="2117742"/>
            <a:chOff x="0" y="0"/>
            <a:chExt cx="4719473" cy="2823656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135204"/>
              <a:ext cx="2659123" cy="2688452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true" rot="0">
              <a:off x="2060350" y="0"/>
              <a:ext cx="2659123" cy="2688452"/>
            </a:xfrm>
            <a:prstGeom prst="rect">
              <a:avLst/>
            </a:prstGeom>
          </p:spPr>
        </p:pic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916667" y="1470687"/>
            <a:ext cx="14827885" cy="768391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8000"/>
          </a:blip>
          <a:srcRect l="16666" t="21875" r="16666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13263">
            <a:off x="-123358" y="-252637"/>
            <a:ext cx="2912467" cy="291246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656724" y="2196418"/>
            <a:ext cx="15282778" cy="743621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8000"/>
          </a:blip>
          <a:srcRect l="16666" t="21875" r="16666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50092" y="1732459"/>
            <a:ext cx="12553091" cy="1258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877"/>
              </a:lnSpc>
            </a:pPr>
            <a:r>
              <a:rPr lang="en-US" sz="8300" spc="730">
                <a:solidFill>
                  <a:srgbClr val="023276"/>
                </a:solidFill>
                <a:latin typeface="Archivo Black"/>
              </a:rPr>
              <a:t>Introduction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9918687">
            <a:off x="9785846" y="7798731"/>
            <a:ext cx="3204643" cy="291913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131040">
            <a:off x="14168453" y="6530753"/>
            <a:ext cx="1891489" cy="153382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921096">
            <a:off x="15386918" y="8183399"/>
            <a:ext cx="2006643" cy="1627205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406200" y="3776099"/>
            <a:ext cx="9909227" cy="3378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06462" indent="-403231" lvl="1">
              <a:lnSpc>
                <a:spcPts val="4445"/>
              </a:lnSpc>
              <a:buFont typeface="Arial"/>
              <a:buChar char="•"/>
            </a:pPr>
            <a:r>
              <a:rPr lang="en-US" sz="3735">
                <a:solidFill>
                  <a:srgbClr val="023276"/>
                </a:solidFill>
                <a:latin typeface="Archivo Black"/>
              </a:rPr>
              <a:t>This is a biological website is used for making  processes on  DNA gene sequence. it is easy to use and to get your information about DNA gene sequence.</a:t>
            </a:r>
          </a:p>
          <a:p>
            <a:pPr>
              <a:lnSpc>
                <a:spcPts val="4445"/>
              </a:lnSpc>
            </a:pP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16735">
            <a:off x="12328471" y="-241036"/>
            <a:ext cx="6554414" cy="59704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8000"/>
          </a:blip>
          <a:srcRect l="16666" t="21875" r="16666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98301" y="85411"/>
            <a:ext cx="7427997" cy="1479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900"/>
              </a:lnSpc>
            </a:pPr>
            <a:r>
              <a:rPr lang="en-US" sz="8500" spc="569">
                <a:solidFill>
                  <a:srgbClr val="023276"/>
                </a:solidFill>
                <a:latin typeface="Bobby Jones Soft"/>
              </a:rPr>
              <a:t>REQUIRNMENT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972014" y="3054933"/>
            <a:ext cx="4926231" cy="530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3"/>
              </a:lnSpc>
            </a:pPr>
            <a:r>
              <a:rPr lang="en-US" sz="3993" spc="171">
                <a:solidFill>
                  <a:srgbClr val="023276"/>
                </a:solidFill>
                <a:latin typeface="Archivo Black"/>
              </a:rPr>
              <a:t>FUNCTIONS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395394" y="3055687"/>
            <a:ext cx="6211560" cy="529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3"/>
              </a:lnSpc>
            </a:pPr>
            <a:r>
              <a:rPr lang="en-US" sz="3963" spc="170">
                <a:solidFill>
                  <a:srgbClr val="023276"/>
                </a:solidFill>
                <a:latin typeface="Archivo Black"/>
              </a:rPr>
              <a:t>LOGIN/SINGUP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126298" y="3878016"/>
            <a:ext cx="8754134" cy="6080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30"/>
              </a:lnSpc>
            </a:pPr>
            <a:r>
              <a:rPr lang="en-US" sz="3134">
                <a:solidFill>
                  <a:srgbClr val="023276"/>
                </a:solidFill>
                <a:latin typeface="Archivo Black"/>
              </a:rPr>
              <a:t>user can make processes such :</a:t>
            </a:r>
          </a:p>
          <a:p>
            <a:pPr marL="676842" indent="-338421" lvl="1">
              <a:lnSpc>
                <a:spcPts val="3730"/>
              </a:lnSpc>
              <a:buFont typeface="Arial"/>
              <a:buChar char="•"/>
            </a:pPr>
            <a:r>
              <a:rPr lang="en-US" sz="3134">
                <a:solidFill>
                  <a:srgbClr val="023276"/>
                </a:solidFill>
                <a:latin typeface="Archivo Black"/>
              </a:rPr>
              <a:t>Check whether DNA gene sequence has</a:t>
            </a:r>
          </a:p>
          <a:p>
            <a:pPr marL="676842" indent="-338421" lvl="1">
              <a:lnSpc>
                <a:spcPts val="3730"/>
              </a:lnSpc>
              <a:buFont typeface="Arial"/>
              <a:buChar char="•"/>
            </a:pPr>
            <a:r>
              <a:rPr lang="en-US" sz="3134">
                <a:solidFill>
                  <a:srgbClr val="023276"/>
                </a:solidFill>
                <a:latin typeface="Archivo Black"/>
              </a:rPr>
              <a:t> one of these stop codon (UAG-UAA-UGA) .</a:t>
            </a:r>
          </a:p>
          <a:p>
            <a:pPr marL="676842" indent="-338421" lvl="1">
              <a:lnSpc>
                <a:spcPts val="3730"/>
              </a:lnSpc>
              <a:buFont typeface="Arial"/>
              <a:buChar char="•"/>
            </a:pPr>
            <a:r>
              <a:rPr lang="en-US" sz="3134">
                <a:solidFill>
                  <a:srgbClr val="023276"/>
                </a:solidFill>
                <a:latin typeface="Archivo Black"/>
              </a:rPr>
              <a:t>Transcript DNA sequence to its RNA.</a:t>
            </a:r>
          </a:p>
          <a:p>
            <a:pPr marL="676842" indent="-338421" lvl="1">
              <a:lnSpc>
                <a:spcPts val="3730"/>
              </a:lnSpc>
              <a:buFont typeface="Arial"/>
              <a:buChar char="•"/>
            </a:pPr>
            <a:r>
              <a:rPr lang="en-US" sz="3134">
                <a:solidFill>
                  <a:srgbClr val="023276"/>
                </a:solidFill>
                <a:latin typeface="Archivo Black"/>
              </a:rPr>
              <a:t>Translate RNA to its protein.</a:t>
            </a:r>
          </a:p>
          <a:p>
            <a:pPr marL="676842" indent="-338421" lvl="1">
              <a:lnSpc>
                <a:spcPts val="3730"/>
              </a:lnSpc>
              <a:buFont typeface="Arial"/>
              <a:buChar char="•"/>
            </a:pPr>
            <a:r>
              <a:rPr lang="en-US" sz="3134">
                <a:solidFill>
                  <a:srgbClr val="023276"/>
                </a:solidFill>
                <a:latin typeface="Archivo Black"/>
              </a:rPr>
              <a:t>Calculate G and C nucleotides percentage in sequence (GC content). </a:t>
            </a:r>
          </a:p>
          <a:p>
            <a:pPr marL="676842" indent="-338421" lvl="1">
              <a:lnSpc>
                <a:spcPts val="3730"/>
              </a:lnSpc>
              <a:buFont typeface="Arial"/>
              <a:buChar char="•"/>
            </a:pPr>
            <a:r>
              <a:rPr lang="en-US" sz="3134">
                <a:solidFill>
                  <a:srgbClr val="023276"/>
                </a:solidFill>
                <a:latin typeface="Archivo Black"/>
              </a:rPr>
              <a:t>Reverse transcription of the DNA sequence.</a:t>
            </a:r>
          </a:p>
          <a:p>
            <a:pPr marL="676842" indent="-338421" lvl="1">
              <a:lnSpc>
                <a:spcPts val="3730"/>
              </a:lnSpc>
              <a:buFont typeface="Arial"/>
              <a:buChar char="•"/>
            </a:pPr>
            <a:r>
              <a:rPr lang="en-US" sz="3134">
                <a:solidFill>
                  <a:srgbClr val="023276"/>
                </a:solidFill>
                <a:latin typeface="Archivo Black"/>
              </a:rPr>
              <a:t>Get Most frequent kmer.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7082" y="4055429"/>
            <a:ext cx="7008539" cy="1023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1522" indent="-365761" lvl="1">
              <a:lnSpc>
                <a:spcPts val="4032"/>
              </a:lnSpc>
              <a:buFont typeface="Arial"/>
              <a:buChar char="•"/>
            </a:pPr>
            <a:r>
              <a:rPr lang="en-US" sz="3388">
                <a:solidFill>
                  <a:srgbClr val="023276"/>
                </a:solidFill>
                <a:latin typeface="Archivo Black"/>
              </a:rPr>
              <a:t>user can login/sign up with email and password 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264612">
            <a:off x="15799170" y="-142965"/>
            <a:ext cx="2616506" cy="3370207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98721">
            <a:off x="-34846" y="5825382"/>
            <a:ext cx="3465650" cy="446395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8000"/>
          </a:blip>
          <a:srcRect l="16666" t="21875" r="16666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203425" y="3474453"/>
            <a:ext cx="4470945" cy="62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</a:pPr>
            <a:r>
              <a:rPr lang="en-US" sz="4631">
                <a:solidFill>
                  <a:srgbClr val="023276"/>
                </a:solidFill>
                <a:latin typeface="Archivo Black"/>
              </a:rPr>
              <a:t>DATABASE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25677" y="4601733"/>
            <a:ext cx="13247130" cy="2945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30557" indent="-415279" lvl="1">
              <a:lnSpc>
                <a:spcPts val="3846"/>
              </a:lnSpc>
              <a:buFont typeface="Arial"/>
              <a:buChar char="•"/>
            </a:pPr>
            <a:r>
              <a:rPr lang="en-US" sz="3846">
                <a:solidFill>
                  <a:srgbClr val="023276"/>
                </a:solidFill>
                <a:latin typeface="Archivo Black"/>
              </a:rPr>
              <a:t>User can insert in database the result come from every function.</a:t>
            </a:r>
          </a:p>
          <a:p>
            <a:pPr>
              <a:lnSpc>
                <a:spcPts val="3846"/>
              </a:lnSpc>
            </a:pPr>
          </a:p>
          <a:p>
            <a:pPr marL="830557" indent="-415279" lvl="1">
              <a:lnSpc>
                <a:spcPts val="3846"/>
              </a:lnSpc>
              <a:buFont typeface="Arial"/>
              <a:buChar char="•"/>
            </a:pPr>
            <a:r>
              <a:rPr lang="en-US" sz="3846">
                <a:solidFill>
                  <a:srgbClr val="023276"/>
                </a:solidFill>
                <a:latin typeface="Archivo Black"/>
              </a:rPr>
              <a:t>He can download this result on his device.</a:t>
            </a:r>
          </a:p>
          <a:p>
            <a:pPr>
              <a:lnSpc>
                <a:spcPts val="3846"/>
              </a:lnSpc>
            </a:pPr>
          </a:p>
          <a:p>
            <a:pPr marL="830557" indent="-415279" lvl="1">
              <a:lnSpc>
                <a:spcPts val="3846"/>
              </a:lnSpc>
              <a:buFont typeface="Arial"/>
              <a:buChar char="•"/>
            </a:pPr>
            <a:r>
              <a:rPr lang="en-US" sz="3846">
                <a:solidFill>
                  <a:srgbClr val="023276"/>
                </a:solidFill>
                <a:latin typeface="Archivo Black"/>
              </a:rPr>
              <a:t>Also can Update / Delete.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805210" y="417014"/>
            <a:ext cx="2796432" cy="254729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406298">
            <a:off x="15242610" y="964470"/>
            <a:ext cx="2477664" cy="225692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4587299">
            <a:off x="507462" y="2197593"/>
            <a:ext cx="1828210" cy="148251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81623">
            <a:off x="13532538" y="513718"/>
            <a:ext cx="1828210" cy="1482512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4816148" y="726931"/>
            <a:ext cx="8425392" cy="1366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49"/>
              </a:lnSpc>
              <a:spcBef>
                <a:spcPct val="0"/>
              </a:spcBef>
            </a:pPr>
            <a:r>
              <a:rPr lang="en-US" sz="8949" spc="1449">
                <a:solidFill>
                  <a:srgbClr val="023276"/>
                </a:solidFill>
                <a:latin typeface="Bobby Jones Soft"/>
              </a:rPr>
              <a:t>Requirnment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8000"/>
          </a:blip>
          <a:srcRect l="16666" t="21875" r="16666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961147" y="4719845"/>
            <a:ext cx="15744784" cy="2256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7621"/>
              </a:lnSpc>
            </a:pPr>
            <a:r>
              <a:rPr lang="en-US" sz="14443" spc="794">
                <a:solidFill>
                  <a:srgbClr val="023276"/>
                </a:solidFill>
                <a:latin typeface="Bobby Jones Soft"/>
              </a:rPr>
              <a:t>REVIEW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556660">
            <a:off x="11683126" y="596968"/>
            <a:ext cx="4227390" cy="342802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25658">
            <a:off x="7895331" y="8750304"/>
            <a:ext cx="2497338" cy="202511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12252">
            <a:off x="11777030" y="3122798"/>
            <a:ext cx="7135290" cy="8457779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2274659" y="1572480"/>
            <a:ext cx="2951277" cy="2506129"/>
            <a:chOff x="0" y="0"/>
            <a:chExt cx="3935035" cy="3341505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3935035" cy="3341505"/>
              <a:chOff x="0" y="0"/>
              <a:chExt cx="1042015" cy="884845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>
                <a:off x="31750" y="31750"/>
                <a:ext cx="978515" cy="821345"/>
              </a:xfrm>
              <a:custGeom>
                <a:avLst/>
                <a:gdLst/>
                <a:ahLst/>
                <a:cxnLst/>
                <a:rect r="r" b="b" t="t" l="l"/>
                <a:pathLst>
                  <a:path h="821345" w="978515">
                    <a:moveTo>
                      <a:pt x="885805" y="821345"/>
                    </a:moveTo>
                    <a:lnTo>
                      <a:pt x="92710" y="821345"/>
                    </a:lnTo>
                    <a:cubicBezTo>
                      <a:pt x="41910" y="821345"/>
                      <a:pt x="0" y="779435"/>
                      <a:pt x="0" y="72863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4535" y="0"/>
                    </a:lnTo>
                    <a:cubicBezTo>
                      <a:pt x="935335" y="0"/>
                      <a:pt x="977245" y="41910"/>
                      <a:pt x="977245" y="92710"/>
                    </a:cubicBezTo>
                    <a:lnTo>
                      <a:pt x="977245" y="727365"/>
                    </a:lnTo>
                    <a:cubicBezTo>
                      <a:pt x="978515" y="779435"/>
                      <a:pt x="936605" y="821345"/>
                      <a:pt x="885805" y="82134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>
                <a:off x="0" y="0"/>
                <a:ext cx="1042015" cy="884845"/>
              </a:xfrm>
              <a:custGeom>
                <a:avLst/>
                <a:gdLst/>
                <a:ahLst/>
                <a:cxnLst/>
                <a:rect r="r" b="b" t="t" l="l"/>
                <a:pathLst>
                  <a:path h="884845" w="1042015">
                    <a:moveTo>
                      <a:pt x="917555" y="59690"/>
                    </a:moveTo>
                    <a:cubicBezTo>
                      <a:pt x="953115" y="59690"/>
                      <a:pt x="982325" y="88900"/>
                      <a:pt x="982325" y="124460"/>
                    </a:cubicBezTo>
                    <a:lnTo>
                      <a:pt x="982325" y="760385"/>
                    </a:lnTo>
                    <a:cubicBezTo>
                      <a:pt x="982325" y="795945"/>
                      <a:pt x="953115" y="825155"/>
                      <a:pt x="917555" y="825155"/>
                    </a:cubicBezTo>
                    <a:lnTo>
                      <a:pt x="124460" y="825155"/>
                    </a:lnTo>
                    <a:cubicBezTo>
                      <a:pt x="88900" y="825155"/>
                      <a:pt x="59690" y="795945"/>
                      <a:pt x="59690" y="76038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7555" y="59690"/>
                    </a:lnTo>
                    <a:moveTo>
                      <a:pt x="917555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760385"/>
                    </a:lnTo>
                    <a:cubicBezTo>
                      <a:pt x="0" y="828965"/>
                      <a:pt x="55880" y="884845"/>
                      <a:pt x="124460" y="884845"/>
                    </a:cubicBezTo>
                    <a:lnTo>
                      <a:pt x="917555" y="884845"/>
                    </a:lnTo>
                    <a:cubicBezTo>
                      <a:pt x="986135" y="884845"/>
                      <a:pt x="1042015" y="828965"/>
                      <a:pt x="1042015" y="760385"/>
                    </a:cubicBezTo>
                    <a:lnTo>
                      <a:pt x="1042015" y="124460"/>
                    </a:lnTo>
                    <a:cubicBezTo>
                      <a:pt x="1042015" y="55880"/>
                      <a:pt x="986135" y="0"/>
                      <a:pt x="917555" y="0"/>
                    </a:cubicBezTo>
                    <a:close/>
                  </a:path>
                </a:pathLst>
              </a:custGeom>
              <a:solidFill>
                <a:srgbClr val="59C0E4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0" y="688343"/>
              <a:ext cx="3935035" cy="2630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196"/>
                </a:lnSpc>
              </a:pPr>
              <a:r>
                <a:rPr lang="en-US" sz="14196" spc="1447">
                  <a:solidFill>
                    <a:srgbClr val="023276"/>
                  </a:solidFill>
                  <a:latin typeface="Bobby Jones Soft"/>
                </a:rPr>
                <a:t>01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8000"/>
          </a:blip>
          <a:srcRect l="16666" t="21875" r="16666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75465" y="-351107"/>
            <a:ext cx="3643432" cy="288824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5479301" y="-478376"/>
            <a:ext cx="3461104" cy="274371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1960" r="0" b="7758"/>
          <a:stretch>
            <a:fillRect/>
          </a:stretch>
        </p:blipFill>
        <p:spPr>
          <a:xfrm flipH="false" flipV="false" rot="0">
            <a:off x="0" y="2537141"/>
            <a:ext cx="17860453" cy="774985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964902" y="634730"/>
            <a:ext cx="7276442" cy="1277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66"/>
              </a:lnSpc>
              <a:spcBef>
                <a:spcPct val="0"/>
              </a:spcBef>
            </a:pPr>
            <a:r>
              <a:rPr lang="en-US" sz="8374" spc="1356">
                <a:solidFill>
                  <a:srgbClr val="023276"/>
                </a:solidFill>
                <a:latin typeface="Bobby Jones Soft"/>
              </a:rPr>
              <a:t>MAin page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26054" y="200726"/>
            <a:ext cx="15108706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9"/>
              </a:lnSpc>
            </a:pPr>
            <a:r>
              <a:rPr lang="en-US" sz="8499" spc="526">
                <a:solidFill>
                  <a:srgbClr val="023276"/>
                </a:solidFill>
                <a:latin typeface="Bobby Jones Soft"/>
              </a:rPr>
              <a:t>TOOL DEFINTION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4896653">
            <a:off x="16178707" y="235428"/>
            <a:ext cx="2161186" cy="175252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973327">
            <a:off x="-219969" y="493094"/>
            <a:ext cx="2497338" cy="202511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645" t="4342" r="645" b="0"/>
          <a:stretch>
            <a:fillRect/>
          </a:stretch>
        </p:blipFill>
        <p:spPr>
          <a:xfrm flipH="false" flipV="false" rot="0">
            <a:off x="1568295" y="1959355"/>
            <a:ext cx="16328487" cy="83276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8000"/>
          </a:blip>
          <a:srcRect l="16666" t="21875" r="16666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21020">
            <a:off x="-265252" y="6552462"/>
            <a:ext cx="2587904" cy="400942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311237">
            <a:off x="16354767" y="268103"/>
            <a:ext cx="2344849" cy="277945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3074" r="5726" b="102"/>
          <a:stretch>
            <a:fillRect/>
          </a:stretch>
        </p:blipFill>
        <p:spPr>
          <a:xfrm flipH="false" flipV="false" rot="0">
            <a:off x="2557749" y="1884822"/>
            <a:ext cx="14564614" cy="855890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890957" y="380519"/>
            <a:ext cx="12506087" cy="1210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50"/>
              </a:lnSpc>
              <a:spcBef>
                <a:spcPct val="0"/>
              </a:spcBef>
            </a:pPr>
            <a:r>
              <a:rPr lang="en-US" sz="7857" spc="1272">
                <a:solidFill>
                  <a:srgbClr val="023276"/>
                </a:solidFill>
                <a:latin typeface="Bobby Jones Soft"/>
              </a:rPr>
              <a:t>About tool functions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DAFjUDa4ykE</dc:identifier>
  <dcterms:modified xsi:type="dcterms:W3CDTF">2011-08-01T06:04:30Z</dcterms:modified>
  <cp:revision>1</cp:revision>
  <dc:title>An Introduction to the Function and Characteristics of DNA</dc:title>
</cp:coreProperties>
</file>